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98" r:id="rId3"/>
    <p:sldMasterId id="2147483737" r:id="rId4"/>
  </p:sldMasterIdLst>
  <p:notesMasterIdLst>
    <p:notesMasterId r:id="rId46"/>
  </p:notesMasterIdLst>
  <p:sldIdLst>
    <p:sldId id="256" r:id="rId5"/>
    <p:sldId id="342" r:id="rId6"/>
    <p:sldId id="343" r:id="rId7"/>
    <p:sldId id="347" r:id="rId8"/>
    <p:sldId id="365" r:id="rId9"/>
    <p:sldId id="366" r:id="rId10"/>
    <p:sldId id="348" r:id="rId11"/>
    <p:sldId id="367" r:id="rId12"/>
    <p:sldId id="368" r:id="rId13"/>
    <p:sldId id="354" r:id="rId14"/>
    <p:sldId id="369" r:id="rId15"/>
    <p:sldId id="371" r:id="rId16"/>
    <p:sldId id="370" r:id="rId17"/>
    <p:sldId id="372" r:id="rId18"/>
    <p:sldId id="373" r:id="rId19"/>
    <p:sldId id="356" r:id="rId20"/>
    <p:sldId id="374" r:id="rId21"/>
    <p:sldId id="376" r:id="rId22"/>
    <p:sldId id="375" r:id="rId23"/>
    <p:sldId id="357" r:id="rId24"/>
    <p:sldId id="377" r:id="rId25"/>
    <p:sldId id="358" r:id="rId26"/>
    <p:sldId id="381" r:id="rId27"/>
    <p:sldId id="380" r:id="rId28"/>
    <p:sldId id="383" r:id="rId29"/>
    <p:sldId id="386" r:id="rId30"/>
    <p:sldId id="400" r:id="rId31"/>
    <p:sldId id="363" r:id="rId32"/>
    <p:sldId id="387" r:id="rId33"/>
    <p:sldId id="392" r:id="rId34"/>
    <p:sldId id="344" r:id="rId35"/>
    <p:sldId id="397" r:id="rId36"/>
    <p:sldId id="399" r:id="rId37"/>
    <p:sldId id="398" r:id="rId38"/>
    <p:sldId id="389" r:id="rId39"/>
    <p:sldId id="390" r:id="rId40"/>
    <p:sldId id="391" r:id="rId41"/>
    <p:sldId id="394" r:id="rId42"/>
    <p:sldId id="388" r:id="rId43"/>
    <p:sldId id="346" r:id="rId44"/>
    <p:sldId id="3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33"/>
    <a:srgbClr val="FFC000"/>
    <a:srgbClr val="F2C811"/>
    <a:srgbClr val="EDCF19"/>
    <a:srgbClr val="FFFFFF"/>
    <a:srgbClr val="007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87238" autoAdjust="0"/>
  </p:normalViewPr>
  <p:slideViewPr>
    <p:cSldViewPr snapToGrid="0">
      <p:cViewPr varScale="1">
        <p:scale>
          <a:sx n="54" d="100"/>
          <a:sy n="54" d="100"/>
        </p:scale>
        <p:origin x="1065" y="27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Logistic</a:t>
            </a:r>
            <a:r>
              <a:rPr lang="en-US" sz="2800" baseline="0"/>
              <a:t> Regression (E2E - reading from csv files)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Total!$B$1</c:f>
              <c:strCache>
                <c:ptCount val="1"/>
                <c:pt idx="0">
                  <c:v>MRS on Spark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Total!$B$2:$B$10</c:f>
              <c:numCache>
                <c:formatCode>General</c:formatCode>
                <c:ptCount val="9"/>
                <c:pt idx="0">
                  <c:v>159.24700000000001</c:v>
                </c:pt>
                <c:pt idx="1">
                  <c:v>171.18</c:v>
                </c:pt>
                <c:pt idx="2">
                  <c:v>204.82400000000001</c:v>
                </c:pt>
                <c:pt idx="3">
                  <c:v>265.23200000000003</c:v>
                </c:pt>
                <c:pt idx="4">
                  <c:v>314.94299999999998</c:v>
                </c:pt>
                <c:pt idx="5">
                  <c:v>349.97899999999998</c:v>
                </c:pt>
                <c:pt idx="6">
                  <c:v>353.72800000000001</c:v>
                </c:pt>
                <c:pt idx="7">
                  <c:v>398.02800000000002</c:v>
                </c:pt>
                <c:pt idx="8">
                  <c:v>627.39099999999996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B3-4C82-BF8B-F5F0ABCBFFE3}"/>
            </c:ext>
          </c:extLst>
        </c:ser>
        <c:ser>
          <c:idx val="1"/>
          <c:order val="1"/>
          <c:tx>
            <c:strRef>
              <c:f>Total!$C$1</c:f>
              <c:strCache>
                <c:ptCount val="1"/>
                <c:pt idx="0">
                  <c:v>SparkR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Total!$C$2:$C$10</c:f>
              <c:numCache>
                <c:formatCode>General</c:formatCode>
                <c:ptCount val="9"/>
                <c:pt idx="0">
                  <c:v>51.444000000000003</c:v>
                </c:pt>
                <c:pt idx="1">
                  <c:v>61.517000000000003</c:v>
                </c:pt>
                <c:pt idx="2">
                  <c:v>104.604</c:v>
                </c:pt>
                <c:pt idx="3">
                  <c:v>310.666</c:v>
                </c:pt>
                <c:pt idx="4">
                  <c:v>351.197</c:v>
                </c:pt>
                <c:pt idx="5">
                  <c:v>364.86500000000001</c:v>
                </c:pt>
                <c:pt idx="6">
                  <c:v>379.53800000000001</c:v>
                </c:pt>
                <c:pt idx="7">
                  <c:v>2270.5120000000002</c:v>
                </c:pt>
                <c:pt idx="8">
                  <c:v>2740.828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B3-4C82-BF8B-F5F0ABCBFFE3}"/>
            </c:ext>
          </c:extLst>
        </c:ser>
        <c:ser>
          <c:idx val="2"/>
          <c:order val="2"/>
          <c:tx>
            <c:strRef>
              <c:f>Total!$D$1</c:f>
              <c:strCache>
                <c:ptCount val="1"/>
                <c:pt idx="0">
                  <c:v>sparklyr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Total!$D$2:$D$10</c:f>
              <c:numCache>
                <c:formatCode>General</c:formatCode>
                <c:ptCount val="9"/>
                <c:pt idx="0">
                  <c:v>84.174999999999997</c:v>
                </c:pt>
                <c:pt idx="1">
                  <c:v>104.217</c:v>
                </c:pt>
                <c:pt idx="2">
                  <c:v>176.07900000000001</c:v>
                </c:pt>
                <c:pt idx="3">
                  <c:v>463.51900000000001</c:v>
                </c:pt>
                <c:pt idx="4">
                  <c:v>489.721</c:v>
                </c:pt>
                <c:pt idx="5">
                  <c:v>600.63300000000004</c:v>
                </c:pt>
                <c:pt idx="6">
                  <c:v>733.26600000000008</c:v>
                </c:pt>
                <c:pt idx="7">
                  <c:v>2668.54</c:v>
                </c:pt>
                <c:pt idx="8">
                  <c:v>3368.2190000000001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B3-4C82-BF8B-F5F0ABCBFFE3}"/>
            </c:ext>
          </c:extLst>
        </c:ser>
        <c:ser>
          <c:idx val="3"/>
          <c:order val="3"/>
          <c:tx>
            <c:strRef>
              <c:f>Total!$E$1</c:f>
              <c:strCache>
                <c:ptCount val="1"/>
                <c:pt idx="0">
                  <c:v>CRAN_R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Total!$E$2:$E$10</c:f>
              <c:numCache>
                <c:formatCode>General</c:formatCode>
                <c:ptCount val="9"/>
                <c:pt idx="0">
                  <c:v>16.931999999999999</c:v>
                </c:pt>
                <c:pt idx="1">
                  <c:v>33.677999999999997</c:v>
                </c:pt>
                <c:pt idx="2">
                  <c:v>86.335999999999999</c:v>
                </c:pt>
                <c:pt idx="3">
                  <c:v>180.93100000000001</c:v>
                </c:pt>
                <c:pt idx="4">
                  <c:v>358.99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CB3-4C82-BF8B-F5F0ABCBF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208040"/>
        <c:axId val="494208368"/>
      </c:lineChart>
      <c:catAx>
        <c:axId val="494208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Number</a:t>
                </a:r>
                <a:r>
                  <a:rPr lang="en-US" sz="2000" baseline="0"/>
                  <a:t> of rows (million)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208368"/>
        <c:crosses val="autoZero"/>
        <c:auto val="1"/>
        <c:lblAlgn val="ctr"/>
        <c:lblOffset val="100"/>
        <c:noMultiLvlLbl val="0"/>
      </c:catAx>
      <c:valAx>
        <c:axId val="494208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Elapsed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420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Logistic</a:t>
            </a:r>
            <a:r>
              <a:rPr lang="en-US" sz="2800" baseline="0" dirty="0"/>
              <a:t> Regression (executing models)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Exec.Model!$B$1</c:f>
              <c:strCache>
                <c:ptCount val="1"/>
                <c:pt idx="0">
                  <c:v>MRS on Spark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Exec.Model!$B$2:$B$10</c:f>
              <c:numCache>
                <c:formatCode>General</c:formatCode>
                <c:ptCount val="9"/>
                <c:pt idx="0">
                  <c:v>78.483999999999995</c:v>
                </c:pt>
                <c:pt idx="1">
                  <c:v>80.343999999999994</c:v>
                </c:pt>
                <c:pt idx="2">
                  <c:v>86.754999999999995</c:v>
                </c:pt>
                <c:pt idx="3">
                  <c:v>91.003</c:v>
                </c:pt>
                <c:pt idx="4">
                  <c:v>107.366</c:v>
                </c:pt>
                <c:pt idx="5">
                  <c:v>136.715</c:v>
                </c:pt>
                <c:pt idx="6">
                  <c:v>136.655</c:v>
                </c:pt>
                <c:pt idx="7">
                  <c:v>147.18600000000001</c:v>
                </c:pt>
                <c:pt idx="8">
                  <c:v>182.369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25-437A-84C5-FF57F2085266}"/>
            </c:ext>
          </c:extLst>
        </c:ser>
        <c:ser>
          <c:idx val="1"/>
          <c:order val="1"/>
          <c:tx>
            <c:strRef>
              <c:f>Exec.Model!$C$1</c:f>
              <c:strCache>
                <c:ptCount val="1"/>
                <c:pt idx="0">
                  <c:v>SparkR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Exec.Model!$C$2:$C$10</c:f>
              <c:numCache>
                <c:formatCode>General</c:formatCode>
                <c:ptCount val="9"/>
                <c:pt idx="0">
                  <c:v>18.803000000000001</c:v>
                </c:pt>
                <c:pt idx="1">
                  <c:v>24.925999999999998</c:v>
                </c:pt>
                <c:pt idx="2">
                  <c:v>50.222999999999999</c:v>
                </c:pt>
                <c:pt idx="3">
                  <c:v>228.952</c:v>
                </c:pt>
                <c:pt idx="4">
                  <c:v>259.58</c:v>
                </c:pt>
                <c:pt idx="5">
                  <c:v>309.06599999999997</c:v>
                </c:pt>
                <c:pt idx="6">
                  <c:v>357.35300000000001</c:v>
                </c:pt>
                <c:pt idx="7">
                  <c:v>2054.4409999999998</c:v>
                </c:pt>
                <c:pt idx="8">
                  <c:v>2376.547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25-437A-84C5-FF57F2085266}"/>
            </c:ext>
          </c:extLst>
        </c:ser>
        <c:ser>
          <c:idx val="2"/>
          <c:order val="2"/>
          <c:tx>
            <c:strRef>
              <c:f>Exec.Model!$D$1</c:f>
              <c:strCache>
                <c:ptCount val="1"/>
                <c:pt idx="0">
                  <c:v>sparklyr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Exec.Model!$D$2:$D$10</c:f>
              <c:numCache>
                <c:formatCode>General</c:formatCode>
                <c:ptCount val="9"/>
                <c:pt idx="0">
                  <c:v>15.593</c:v>
                </c:pt>
                <c:pt idx="1">
                  <c:v>18.597000000000001</c:v>
                </c:pt>
                <c:pt idx="2">
                  <c:v>43.137999999999998</c:v>
                </c:pt>
                <c:pt idx="3">
                  <c:v>198.571</c:v>
                </c:pt>
                <c:pt idx="4">
                  <c:v>215.88</c:v>
                </c:pt>
                <c:pt idx="5">
                  <c:v>215.62</c:v>
                </c:pt>
                <c:pt idx="6">
                  <c:v>234.98728</c:v>
                </c:pt>
                <c:pt idx="7">
                  <c:v>2003.7991979999999</c:v>
                </c:pt>
                <c:pt idx="8">
                  <c:v>2215.1268300000002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A25-437A-84C5-FF57F2085266}"/>
            </c:ext>
          </c:extLst>
        </c:ser>
        <c:ser>
          <c:idx val="3"/>
          <c:order val="3"/>
          <c:tx>
            <c:strRef>
              <c:f>Exec.Model!$E$1</c:f>
              <c:strCache>
                <c:ptCount val="1"/>
                <c:pt idx="0">
                  <c:v>CRAN_R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Exec.Model!$E$2:$E$10</c:f>
              <c:numCache>
                <c:formatCode>General</c:formatCode>
                <c:ptCount val="9"/>
                <c:pt idx="0">
                  <c:v>8.2650000000000006</c:v>
                </c:pt>
                <c:pt idx="1">
                  <c:v>16.905999999999999</c:v>
                </c:pt>
                <c:pt idx="2">
                  <c:v>42.365000000000002</c:v>
                </c:pt>
                <c:pt idx="3">
                  <c:v>91.950999999999993</c:v>
                </c:pt>
                <c:pt idx="4">
                  <c:v>178.99600000000001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A25-437A-84C5-FF57F20852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208040"/>
        <c:axId val="494208368"/>
      </c:lineChart>
      <c:catAx>
        <c:axId val="494208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Number</a:t>
                </a:r>
                <a:r>
                  <a:rPr lang="en-US" sz="2000" baseline="0"/>
                  <a:t> of rows (million)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208368"/>
        <c:crosses val="autoZero"/>
        <c:auto val="1"/>
        <c:lblAlgn val="ctr"/>
        <c:lblOffset val="100"/>
        <c:noMultiLvlLbl val="0"/>
      </c:catAx>
      <c:valAx>
        <c:axId val="494208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Elapsed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420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0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21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65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20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92" lvl="1" indent="0" defTabSz="931954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None/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92" lvl="1" indent="0" defTabSz="931954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None/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04" lvl="0" indent="-457112" defTabSz="931954">
              <a:spcBef>
                <a:spcPts val="612"/>
              </a:spcBef>
              <a:spcAft>
                <a:spcPts val="612"/>
              </a:spcAft>
              <a:tabLst>
                <a:tab pos="658369" algn="l"/>
              </a:tabLst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10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7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5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804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371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310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39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3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490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415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2033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9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4692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ts val="345"/>
              </a:spcAft>
              <a:buClrTx/>
              <a:buSzTx/>
              <a:buFontTx/>
              <a:buNone/>
              <a:tabLst/>
              <a:defRPr/>
            </a:pPr>
            <a:endParaRPr lang="en-US" sz="1200" i="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797392-A70C-4ACB-A74C-E4867CE270B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330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28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014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314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29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1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7877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04121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117127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4567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1548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1089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98853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11B4-ED38-493F-B66C-1FF6BF70DD62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36" r:id="rId16"/>
  </p:sldLayoutIdLst>
  <p:transition>
    <p:fade/>
  </p:transition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cran.r-project.org/web/packages/ff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conferences/useR-2009/slides/Oehlschlagel+Adl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cortanaintelligence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cortanaintelligence.com/Tutorial/Energy-Demand-Forecast-Template-with-SQL-Server-R-Services-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3.png"/><Relationship Id="rId5" Type="http://schemas.openxmlformats.org/officeDocument/2006/relationships/hyperlink" Target="https://gallery.cortanaintelligence.com/Tutorial/Predictive-Maintenance-Template-with-SQL-Server-R-Services-1" TargetMode="Externa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static/index/2016/1/1/1/1/1/5/1/75/1/50/1/100/1/50/1/75/1/75/1/75/1/20/1/20/1/85/1/40/index/2016/1/1/1/1/1/25/1/25/1/50/1/25/1/25/1/50/1/25/1/25/1/100/1/100/1/25/1/40/index/2016/1/1/1/1/1/30/1/40/1/100/1/100/1/75/1/75/1/15/1/15/1/15/1/15/1/25/1/25/index/2016/1/1/1/1/1/50/1/50/1/50/1/50/1/50/1/50/1/50/1/50/1/50/1/50/1/50/1/50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rtchworks.com/2016/07/13/sas-r-python-survey-2016-tool-analytics-pros-pref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7"/>
            <a:ext cx="12191999" cy="1627375"/>
          </a:xfrm>
        </p:spPr>
        <p:txBody>
          <a:bodyPr>
            <a:noAutofit/>
          </a:bodyPr>
          <a:lstStyle/>
          <a:p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Scalable Data Analytics Using R: Single Machines to Spark Clusters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John-Mark Agosta, Hang Zhang, Robert Horton, Mario Inchiosa, Srini Kumar, Mengyue (Katherine) Zhao, Vanja Paunic and Debraj GuhaThakurta</a:t>
            </a: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81589" y="4422927"/>
            <a:ext cx="5714691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TUTORIAL MATERIAL &amp; SLIDES: </a:t>
            </a:r>
            <a:r>
              <a:rPr lang="pt-BR" sz="3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tinyurl.com/KDD2016R</a:t>
            </a:r>
          </a:p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ROOM: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Embarcadero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Parc 55 San Francisco,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55 Cyril Magnin St, San Francisco, CA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TIME: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9:00am - 12:00pm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August 17th, 2016, KDD 2016, San Francisco</a:t>
            </a:r>
          </a:p>
        </p:txBody>
      </p:sp>
    </p:spTree>
    <p:extLst>
      <p:ext uri="{BB962C8B-B14F-4D97-AF65-F5344CB8AC3E}">
        <p14:creationId xmlns:p14="http://schemas.microsoft.com/office/powerpoint/2010/main" val="388759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809361"/>
            <a:ext cx="10515600" cy="4566725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Choose 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“bigmemory” project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“ff” and related packages</a:t>
            </a:r>
          </a:p>
          <a:p>
            <a:pPr marL="560241" lvl="2" indent="0"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Scale from single machines to distributed computing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SparkR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sparklyr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RevoScaleR (Microsoft R Server)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bigmemory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“bigmemory”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598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9807131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Brings a small object into memory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23798"/>
            <a:ext cx="10941908" cy="571043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Imports a 20 million rows * 26 columns numerical matrix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746" y="2020700"/>
            <a:ext cx="7522508" cy="234463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4466191"/>
            <a:ext cx="10595641" cy="571043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 object is much smaller than its corresponding R matrix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30" y="5097659"/>
            <a:ext cx="6670139" cy="163903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4762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6"/>
            <a:ext cx="10515600" cy="50417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Set of packages that extends the R programming environment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biganalytics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provides exploratory data analysis functionality on big.matrix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bigtabulate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adds table-,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tapply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-, and split-like behavior for big.matrix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bigalgebra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performs linear algebra calculations on big.matrix and R 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synchronicity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supports synchronization and may eventually support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interprocess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communication 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and message passing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Other related packages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biglm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provides linear and generalized linear models on big.matrix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Rdsm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enables shared-memory parallelism with big.matrix</a:t>
            </a:r>
          </a:p>
          <a:p>
            <a:pPr marL="0" indent="0"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“ff”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98850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ffdf</a:t>
            </a:r>
            <a:r>
              <a:rPr lang="en-US" sz="4705" b="1" dirty="0">
                <a:solidFill>
                  <a:schemeClr val="bg1"/>
                </a:solidFill>
              </a:rPr>
              <a:t> separates virtual from physical storage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6555" y="6604084"/>
            <a:ext cx="66944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Managing </a:t>
            </a:r>
            <a:r>
              <a:rPr lang="en-US" sz="1000" dirty="0" err="1">
                <a:hlinkClick r:id="rId3"/>
              </a:rPr>
              <a:t>data.frames</a:t>
            </a:r>
            <a:r>
              <a:rPr lang="en-US" sz="1000" dirty="0">
                <a:hlinkClick r:id="rId3"/>
              </a:rPr>
              <a:t> with package 'ff' and fast filtering with package 'bit‘</a:t>
            </a:r>
            <a:r>
              <a:rPr lang="en-US" sz="1000" dirty="0"/>
              <a:t>, by </a:t>
            </a:r>
            <a:r>
              <a:rPr lang="en-US" sz="1000" dirty="0" err="1"/>
              <a:t>Oehlschlägel</a:t>
            </a:r>
            <a:r>
              <a:rPr lang="en-US" sz="1000" dirty="0"/>
              <a:t>, Adler (2009).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064474" y="1769634"/>
            <a:ext cx="3371498" cy="4506456"/>
            <a:chOff x="681095" y="1580486"/>
            <a:chExt cx="3371498" cy="4506456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81095" y="1580486"/>
              <a:ext cx="3371498" cy="45064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</a:pPr>
              <a:endParaRPr lang="en-US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940448" y="1890701"/>
              <a:ext cx="2809994" cy="3900532"/>
              <a:chOff x="940448" y="1890701"/>
              <a:chExt cx="2809994" cy="390053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940448" y="1890701"/>
                <a:ext cx="2809994" cy="3900532"/>
                <a:chOff x="987340" y="1890701"/>
                <a:chExt cx="2809994" cy="3900532"/>
              </a:xfrm>
            </p:grpSpPr>
            <p:sp>
              <p:nvSpPr>
                <p:cNvPr id="5" name="Rounded Rectangle 4"/>
                <p:cNvSpPr/>
                <p:nvPr/>
              </p:nvSpPr>
              <p:spPr bwMode="auto">
                <a:xfrm>
                  <a:off x="1284486" y="2543415"/>
                  <a:ext cx="2143844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400" b="1" dirty="0">
                      <a:solidFill>
                        <a:srgbClr val="0070C0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matrix</a:t>
                  </a: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Rounded Rectangle 8"/>
                <p:cNvSpPr/>
                <p:nvPr/>
              </p:nvSpPr>
              <p:spPr bwMode="auto">
                <a:xfrm>
                  <a:off x="1290218" y="5153458"/>
                  <a:ext cx="593158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987340" y="1890701"/>
                  <a:ext cx="2738136" cy="47706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2400"/>
                    </a:spcAft>
                    <a:buClr>
                      <a:srgbClr val="A80000"/>
                    </a:buClr>
                  </a:pPr>
                  <a:r>
                    <a:rPr lang="en-US" sz="2400" dirty="0" err="1">
                      <a:solidFill>
                        <a:schemeClr val="bg1"/>
                      </a:solidFill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data.frame</a:t>
                  </a:r>
                  <a:r>
                    <a:rPr lang="en-US" sz="2400" dirty="0">
                      <a:solidFill>
                        <a:schemeClr val="bg1"/>
                      </a:solidFill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(matrix)</a:t>
                  </a:r>
                </a:p>
              </p:txBody>
            </p:sp>
            <p:cxnSp>
              <p:nvCxnSpPr>
                <p:cNvPr id="8" name="Straight Arrow Connector 7"/>
                <p:cNvCxnSpPr>
                  <a:stCxn id="5" idx="2"/>
                  <a:endCxn id="37" idx="0"/>
                </p:cNvCxnSpPr>
                <p:nvPr/>
              </p:nvCxnSpPr>
              <p:spPr>
                <a:xfrm>
                  <a:off x="2356408" y="3181190"/>
                  <a:ext cx="1688" cy="1972267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1059198" y="4008985"/>
                  <a:ext cx="2738136" cy="47706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2400"/>
                    </a:spcAft>
                    <a:buClr>
                      <a:srgbClr val="A80000"/>
                    </a:buClr>
                  </a:pPr>
                  <a:r>
                    <a:rPr lang="en-US" sz="2400" dirty="0">
                      <a:solidFill>
                        <a:schemeClr val="bg1"/>
                      </a:solidFill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copied to vectors</a:t>
                  </a:r>
                </a:p>
              </p:txBody>
            </p:sp>
          </p:grpSp>
          <p:sp>
            <p:nvSpPr>
              <p:cNvPr id="37" name="Rounded Rectangle 36"/>
              <p:cNvSpPr/>
              <p:nvPr/>
            </p:nvSpPr>
            <p:spPr bwMode="auto">
              <a:xfrm>
                <a:off x="2014625" y="5153457"/>
                <a:ext cx="593158" cy="637775"/>
              </a:xfrm>
              <a:prstGeom prst="roundRect">
                <a:avLst/>
              </a:prstGeom>
              <a:solidFill>
                <a:schemeClr val="bg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rgbClr val="0070C0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 bwMode="auto">
              <a:xfrm>
                <a:off x="2785924" y="5153457"/>
                <a:ext cx="593158" cy="637775"/>
              </a:xfrm>
              <a:prstGeom prst="roundRect">
                <a:avLst/>
              </a:prstGeom>
              <a:solidFill>
                <a:schemeClr val="bg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rgbClr val="0070C0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511260" y="1769633"/>
            <a:ext cx="3525397" cy="4506457"/>
            <a:chOff x="8022112" y="1869525"/>
            <a:chExt cx="3525397" cy="4506457"/>
          </a:xfrm>
        </p:grpSpPr>
        <p:grpSp>
          <p:nvGrpSpPr>
            <p:cNvPr id="72" name="Group 71"/>
            <p:cNvGrpSpPr/>
            <p:nvPr/>
          </p:nvGrpSpPr>
          <p:grpSpPr>
            <a:xfrm>
              <a:off x="8176011" y="1869525"/>
              <a:ext cx="3371498" cy="4506457"/>
              <a:chOff x="681095" y="1580486"/>
              <a:chExt cx="3371498" cy="4506457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681095" y="1580486"/>
                <a:ext cx="3371498" cy="450645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900" indent="-342900"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</a:pPr>
                <a:endParaRPr lang="en-US" sz="20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17603" y="1890701"/>
                <a:ext cx="2163835" cy="3900533"/>
                <a:chOff x="1217603" y="1890701"/>
                <a:chExt cx="2163835" cy="3900533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1217603" y="1890701"/>
                  <a:ext cx="2163835" cy="3900533"/>
                  <a:chOff x="1264495" y="1890701"/>
                  <a:chExt cx="2163835" cy="3900533"/>
                </a:xfrm>
              </p:grpSpPr>
              <p:sp>
                <p:nvSpPr>
                  <p:cNvPr id="78" name="Rounded Rectangle 77"/>
                  <p:cNvSpPr/>
                  <p:nvPr/>
                </p:nvSpPr>
                <p:spPr bwMode="auto">
                  <a:xfrm>
                    <a:off x="1284486" y="2543415"/>
                    <a:ext cx="2143844" cy="637775"/>
                  </a:xfrm>
                  <a:prstGeom prst="roundRect">
                    <a:avLst/>
                  </a:prstGeom>
                  <a:solidFill>
                    <a:schemeClr val="bg2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400" b="1" dirty="0" err="1">
                        <a:solidFill>
                          <a:srgbClr val="0070C0"/>
                        </a:solidFill>
                        <a:latin typeface="+mj-lt"/>
                        <a:ea typeface="Segoe UI" pitchFamily="34" charset="0"/>
                        <a:cs typeface="Segoe UI" pitchFamily="34" charset="0"/>
                      </a:rPr>
                      <a:t>ff_matrix</a:t>
                    </a:r>
                    <a:endParaRPr lang="en-US" sz="2000" b="1" dirty="0">
                      <a:solidFill>
                        <a:srgbClr val="0070C0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9" name="Rounded Rectangle 78"/>
                  <p:cNvSpPr/>
                  <p:nvPr/>
                </p:nvSpPr>
                <p:spPr bwMode="auto">
                  <a:xfrm>
                    <a:off x="1289284" y="5153459"/>
                    <a:ext cx="593158" cy="637775"/>
                  </a:xfrm>
                  <a:prstGeom prst="roundRect">
                    <a:avLst/>
                  </a:prstGeom>
                  <a:solidFill>
                    <a:schemeClr val="bg2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b="1" dirty="0">
                      <a:solidFill>
                        <a:srgbClr val="0070C0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1264495" y="1890701"/>
                    <a:ext cx="2144204" cy="477065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Aft>
                        <a:spcPts val="2400"/>
                      </a:spcAft>
                      <a:buClr>
                        <a:srgbClr val="A80000"/>
                      </a:buClr>
                    </a:pPr>
                    <a:r>
                      <a:rPr lang="en-US" sz="2400" dirty="0" err="1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ffdf</a:t>
                    </a:r>
                    <a:r>
                      <a:rPr lang="en-US" sz="2400" dirty="0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(</a:t>
                    </a:r>
                    <a:r>
                      <a:rPr lang="en-US" sz="2400" dirty="0" err="1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ff_matrix</a:t>
                    </a:r>
                    <a:r>
                      <a:rPr lang="en-US" sz="2400" dirty="0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)</a:t>
                    </a:r>
                  </a:p>
                </p:txBody>
              </p:sp>
              <p:cxnSp>
                <p:nvCxnSpPr>
                  <p:cNvPr id="81" name="Straight Arrow Connector 80"/>
                  <p:cNvCxnSpPr>
                    <a:stCxn id="78" idx="2"/>
                  </p:cNvCxnSpPr>
                  <p:nvPr/>
                </p:nvCxnSpPr>
                <p:spPr>
                  <a:xfrm>
                    <a:off x="2356408" y="3181190"/>
                    <a:ext cx="0" cy="1972268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Rounded Rectangle 75"/>
                <p:cNvSpPr/>
                <p:nvPr/>
              </p:nvSpPr>
              <p:spPr bwMode="auto">
                <a:xfrm>
                  <a:off x="2013691" y="5153458"/>
                  <a:ext cx="593158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 bwMode="auto">
                <a:xfrm>
                  <a:off x="2784990" y="5153458"/>
                  <a:ext cx="593158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3" name="TextBox 82"/>
            <p:cNvSpPr txBox="1"/>
            <p:nvPr/>
          </p:nvSpPr>
          <p:spPr>
            <a:xfrm>
              <a:off x="8022112" y="3937112"/>
              <a:ext cx="2738136" cy="47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2000" dirty="0">
                  <a:solidFill>
                    <a:schemeClr val="bg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physically not copied (default)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00268" y="4539126"/>
              <a:ext cx="2738136" cy="47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2200" dirty="0">
                  <a:solidFill>
                    <a:schemeClr val="bg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virtually mapped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432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“ff”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From single machines to distributed computing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684396"/>
            <a:ext cx="10618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Scale on Spark clusters is one approach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84" y="3423114"/>
            <a:ext cx="40565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11" y="2359438"/>
            <a:ext cx="6639006" cy="43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1.6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stored in Azure Blob storage (WASB).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SparkR 1.6: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SQLContext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SparkR can create Spark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HiveContext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HDInsight.</a:t>
            </a:r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851852"/>
            <a:ext cx="10515600" cy="4633473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Introduction - scaling your R scripts (issues and solutions)</a:t>
            </a:r>
          </a:p>
          <a:p>
            <a:pPr marL="560241" lvl="2" indent="0"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Hands-on tutorial (end-to-end scalable data analysis in R)</a:t>
            </a:r>
          </a:p>
          <a:p>
            <a:pPr lvl="0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Practical examples and case studies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Q&amp;A</a:t>
            </a:r>
          </a:p>
          <a:p>
            <a:pPr marL="336145" lvl="1" indent="0">
              <a:buNone/>
            </a:pPr>
            <a:endParaRPr lang="en-US" sz="832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81312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684396"/>
            <a:ext cx="10472352" cy="487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32742" lvl="4" indent="-291436" defTabSz="932597">
              <a:buFont typeface="Arial" panose="020B0604020202020204" pitchFamily="34" charset="0"/>
              <a:buChar char="•"/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32742" lvl="4" indent="-291436" defTabSz="932597">
              <a:buFont typeface="Arial" panose="020B0604020202020204" pitchFamily="34" charset="0"/>
              <a:buChar char="•"/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32742" lvl="4" indent="-291436" defTabSz="932597">
              <a:buFont typeface="Arial" panose="020B0604020202020204" pitchFamily="34" charset="0"/>
              <a:buChar char="•"/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Applying UDFs on each partition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available in SparkR 2.0!</a:t>
            </a:r>
          </a:p>
          <a:p>
            <a:pPr marL="1389942" lvl="5" indent="-291436" defTabSz="932597">
              <a:buFont typeface="Arial" panose="020B0604020202020204" pitchFamily="34" charset="0"/>
              <a:buChar char="•"/>
            </a:pP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dapply(),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fit generalized linear models over </a:t>
            </a:r>
            <a:r>
              <a:rPr lang="en-US" i="1" u="sng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SparkDataFrames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algorithms and model persistence are included in SparkR 2.0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Accelerated Failure Time (AFT) Survival Regression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Naive Bayes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KMeans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3380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sparklyr: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via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devtools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5" y="5428883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Spark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DataFrames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126756" y="3002759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029" y="2166133"/>
            <a:ext cx="5639168" cy="56939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519" y="3894951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sparklyr</a:t>
            </a:r>
            <a:endParaRPr lang="en-US" sz="471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3849839"/>
            <a:ext cx="11111113" cy="1766320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package.</a:t>
            </a:r>
          </a:p>
          <a:p>
            <a:pPr lvl="4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0" y="5698231"/>
            <a:ext cx="8773912" cy="96611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2596114" y="2125815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100%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rx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“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89"/>
              <a:ext cx="7079187" cy="579418"/>
              <a:chOff x="4516275" y="4690753"/>
              <a:chExt cx="7221139" cy="591037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3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0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endCxn id="30" idx="3"/>
              </p:cNvCxnSpPr>
              <p:nvPr/>
            </p:nvCxnSpPr>
            <p:spPr>
              <a:xfrm flipV="1">
                <a:off x="8073483" y="2885586"/>
                <a:ext cx="94325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Open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DeployR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ScaleR: 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76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RAM in blocks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.  “Big Data” can be any data size. We handle Megabytes to Gigabytes to Terabytes…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c="http://schemas.openxmlformats.org/markup-compatibility/2006" xmlns:mv="urn:schemas-microsoft-com:mac:vml" xmlns:ma14="http://schemas.microsoft.com/office/mac/drawingml/2011/main" xmlns="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514991"/>
              </p:ext>
            </p:extLst>
          </p:nvPr>
        </p:nvGraphicFramePr>
        <p:xfrm>
          <a:off x="743130" y="2143254"/>
          <a:ext cx="10705739" cy="389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43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21188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60170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245870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3010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49599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28056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28056">
                <a:tc>
                  <a:txBody>
                    <a:bodyPr/>
                    <a:lstStyle/>
                    <a:p>
                      <a:r>
                        <a:rPr lang="en-US" dirty="0"/>
                        <a:t>CRAN</a:t>
                      </a:r>
                      <a:r>
                        <a:rPr lang="en-US" baseline="0" dirty="0"/>
                        <a:t> R</a:t>
                      </a:r>
                      <a:r>
                        <a:rPr lang="en-US" sz="1100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428056">
                <a:tc>
                  <a:txBody>
                    <a:bodyPr/>
                    <a:lstStyle/>
                    <a:p>
                      <a:r>
                        <a:rPr lang="en-US" dirty="0"/>
                        <a:t>bigmemory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81011"/>
                  </a:ext>
                </a:extLst>
              </a:tr>
              <a:tr h="428056">
                <a:tc>
                  <a:txBody>
                    <a:bodyPr/>
                    <a:lstStyle/>
                    <a:p>
                      <a:r>
                        <a:rPr lang="en-US" dirty="0"/>
                        <a:t>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345911"/>
                  </a:ext>
                </a:extLst>
              </a:tr>
              <a:tr h="726521">
                <a:tc>
                  <a:txBody>
                    <a:bodyPr/>
                    <a:lstStyle/>
                    <a:p>
                      <a:r>
                        <a:rPr lang="en-US" dirty="0"/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726521">
                <a:tc>
                  <a:txBody>
                    <a:bodyPr/>
                    <a:lstStyle/>
                    <a:p>
                      <a:r>
                        <a:rPr lang="en-US" dirty="0"/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726521">
                <a:tc>
                  <a:txBody>
                    <a:bodyPr/>
                    <a:lstStyle/>
                    <a:p>
                      <a:r>
                        <a:rPr lang="en-US" dirty="0"/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</a:t>
            </a:r>
            <a:r>
              <a:rPr lang="en-US" sz="4705" b="1" dirty="0">
                <a:solidFill>
                  <a:srgbClr val="70AD47"/>
                </a:solidFill>
              </a:rPr>
              <a:t>Spark</a:t>
            </a:r>
            <a:r>
              <a:rPr lang="en-US" sz="4705" b="1" dirty="0">
                <a:solidFill>
                  <a:schemeClr val="bg1"/>
                </a:solidFill>
              </a:rPr>
              <a:t>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58904" y="5266177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HDI cluster size: 7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8 cores, 28GB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4 Worker Nodes: 8 cores, 28GB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773863"/>
              </p:ext>
            </p:extLst>
          </p:nvPr>
        </p:nvGraphicFramePr>
        <p:xfrm>
          <a:off x="838200" y="1394923"/>
          <a:ext cx="9612086" cy="525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886200"/>
            <a:ext cx="10515600" cy="4437760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How do the base and scalable approaches compare? </a:t>
            </a:r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</a:t>
            </a:r>
            <a:r>
              <a:rPr lang="en-US" sz="4705" b="1" dirty="0">
                <a:solidFill>
                  <a:srgbClr val="70AD47"/>
                </a:solidFill>
              </a:rPr>
              <a:t>Spark</a:t>
            </a:r>
            <a:r>
              <a:rPr lang="en-US" sz="4705" b="1" dirty="0">
                <a:solidFill>
                  <a:schemeClr val="bg1"/>
                </a:solidFill>
              </a:rPr>
              <a:t> - </a:t>
            </a:r>
            <a:r>
              <a:rPr lang="en-US" sz="4705" b="1">
                <a:solidFill>
                  <a:schemeClr val="bg1"/>
                </a:solidFill>
              </a:rPr>
              <a:t>substantially faster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58904" y="5266177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HDI cluster size: 7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8 cores, 28GB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4 Worker Nodes: 8 cores, 28GB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120978"/>
              </p:ext>
            </p:extLst>
          </p:nvPr>
        </p:nvGraphicFramePr>
        <p:xfrm>
          <a:off x="838200" y="1394923"/>
          <a:ext cx="9604401" cy="5251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749908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76053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Hands-on tutorial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49023" y="1684396"/>
            <a:ext cx="10515600" cy="45299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End to end scalable data analysis in R: Data exploration, visualization, modeling and deployment using distributed R functions and Spark</a:t>
            </a:r>
          </a:p>
          <a:p>
            <a:pPr lvl="4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Scalable analysis on single nodes</a:t>
            </a:r>
          </a:p>
          <a:p>
            <a:pPr lvl="4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Integrated analytics in Spark: Data exploration, distributed training and deployment of machine learning models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5236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9820" y="3190602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Demo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973271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28412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Practical examples and case studies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3771" y="1684396"/>
            <a:ext cx="11026589" cy="45105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Exploration and visualization using SparkSQL and R</a:t>
            </a:r>
          </a:p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Parallel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 models: training many parallel models for hierarchical time series optimization</a:t>
            </a:r>
          </a:p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Distributed model training and parameter optimization: Learning Curves on Big Data</a:t>
            </a:r>
          </a:p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Overview of open libraries of R templates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326273867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9820" y="3190602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Demo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977376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28412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Overview of open libraries of R templates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5252" y="1848371"/>
            <a:ext cx="11026589" cy="45105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Tutorial material and slides are available: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tinyurl.com/KDD2016R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6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Server for Machine Learning examples: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tinyurl.com/2016MRS4ML</a:t>
            </a:r>
          </a:p>
        </p:txBody>
      </p:sp>
    </p:spTree>
    <p:extLst>
      <p:ext uri="{BB962C8B-B14F-4D97-AF65-F5344CB8AC3E}">
        <p14:creationId xmlns:p14="http://schemas.microsoft.com/office/powerpoint/2010/main" val="64837695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28412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  <a:hlinkClick r:id="rId3"/>
              </a:rPr>
              <a:t>Cortana Intelligence Gallery</a:t>
            </a:r>
            <a:endParaRPr lang="en-US" sz="4705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5" y="1394923"/>
            <a:ext cx="11964891" cy="54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9614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747731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An end-to-end solution with R Server and Spark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1526"/>
            <a:ext cx="12197287" cy="5017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90388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747731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Scale on big data - R Server </a:t>
            </a:r>
            <a:r>
              <a:rPr lang="en-US" sz="4705" b="1">
                <a:solidFill>
                  <a:schemeClr val="bg1"/>
                </a:solidFill>
              </a:rPr>
              <a:t>+ Azure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38701" y="3920496"/>
            <a:ext cx="1453663" cy="1187940"/>
            <a:chOff x="1000369" y="3038855"/>
            <a:chExt cx="1453663" cy="11879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316" y="3038855"/>
              <a:ext cx="780290" cy="78029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00369" y="3727940"/>
              <a:ext cx="1453663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Azure Blob Storage</a:t>
              </a:r>
            </a:p>
          </p:txBody>
        </p:sp>
      </p:grpSp>
      <p:pic>
        <p:nvPicPr>
          <p:cNvPr id="1026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57" y="4789331"/>
            <a:ext cx="1093072" cy="5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411472" y="3238384"/>
            <a:ext cx="1002852" cy="1100857"/>
            <a:chOff x="3604292" y="2658343"/>
            <a:chExt cx="1002852" cy="11008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093" y="2658343"/>
              <a:ext cx="780290" cy="7802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604292" y="3260345"/>
              <a:ext cx="1002852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  <a:defRPr sz="1100" b="1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r>
                <a:rPr lang="en-US" dirty="0"/>
                <a:t>HDInsight</a:t>
              </a:r>
            </a:p>
          </p:txBody>
        </p:sp>
      </p:grpSp>
      <p:sp>
        <p:nvSpPr>
          <p:cNvPr id="11" name="Left Brace 10"/>
          <p:cNvSpPr/>
          <p:nvPr/>
        </p:nvSpPr>
        <p:spPr>
          <a:xfrm>
            <a:off x="4043987" y="3151304"/>
            <a:ext cx="194150" cy="2313216"/>
          </a:xfrm>
          <a:prstGeom prst="leftBrace">
            <a:avLst/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0800000">
            <a:off x="5623639" y="3151166"/>
            <a:ext cx="201020" cy="2313353"/>
          </a:xfrm>
          <a:prstGeom prst="leftBrace">
            <a:avLst/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375049" y="3840386"/>
            <a:ext cx="1504910" cy="1176845"/>
            <a:chOff x="5689463" y="3351550"/>
            <a:chExt cx="1504910" cy="1176845"/>
          </a:xfrm>
        </p:grpSpPr>
        <p:pic>
          <p:nvPicPr>
            <p:cNvPr id="1032" name="Picture 8" descr="https://assets.datacamp.com/production/course_594/author_images/RA_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3351550"/>
              <a:ext cx="769195" cy="7691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5689463" y="4029540"/>
              <a:ext cx="1504910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FF6633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Microsoft R Server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5824659" y="4309552"/>
            <a:ext cx="871416" cy="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8139470" y="3817305"/>
            <a:ext cx="1908856" cy="1199926"/>
            <a:chOff x="7295296" y="3128283"/>
            <a:chExt cx="1908856" cy="11999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186" y="3128283"/>
              <a:ext cx="780290" cy="78029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295296" y="3829354"/>
              <a:ext cx="1908856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Azure Machine Learning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7657860" y="4272616"/>
            <a:ext cx="1028421" cy="12954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0282266" y="3217607"/>
            <a:ext cx="1272483" cy="1189722"/>
            <a:chOff x="10120342" y="3247468"/>
            <a:chExt cx="1272483" cy="11897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588" y="3247468"/>
              <a:ext cx="780290" cy="78029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0120342" y="3938335"/>
              <a:ext cx="1272483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Web Application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V="1">
            <a:off x="9455947" y="3636835"/>
            <a:ext cx="938515" cy="648735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104775" y="1888040"/>
            <a:ext cx="12031436" cy="4112232"/>
            <a:chOff x="-57150" y="1383215"/>
            <a:chExt cx="12031436" cy="4112232"/>
          </a:xfrm>
        </p:grpSpPr>
        <p:sp>
          <p:nvSpPr>
            <p:cNvPr id="47" name="TextBox 46"/>
            <p:cNvSpPr txBox="1"/>
            <p:nvPr/>
          </p:nvSpPr>
          <p:spPr>
            <a:xfrm>
              <a:off x="1906133" y="1399061"/>
              <a:ext cx="1189567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400" b="1" dirty="0">
                  <a:ea typeface="Segoe UI Black" panose="020B0A02040204020203" pitchFamily="34" charset="0"/>
                  <a:cs typeface="Segoe UI Black" panose="020B0A02040204020203" pitchFamily="34" charset="0"/>
                </a:rPr>
                <a:t>Data Sources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771480" y="1396813"/>
              <a:ext cx="1366619" cy="495053"/>
              <a:chOff x="3864837" y="1366348"/>
              <a:chExt cx="1366619" cy="49505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041889" y="1366348"/>
                <a:ext cx="1189567" cy="28947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Data Partition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864837" y="1571927"/>
                <a:ext cx="1189567" cy="28947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Feature Engineering 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160361" y="1444234"/>
              <a:ext cx="1325254" cy="427052"/>
              <a:chOff x="6183387" y="2611776"/>
              <a:chExt cx="1325254" cy="42705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183387" y="2611776"/>
                <a:ext cx="1189567" cy="197117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Model Training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319074" y="2841711"/>
                <a:ext cx="1189567" cy="197117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Predictions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174440" y="1392452"/>
              <a:ext cx="1377106" cy="32256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400" b="1" dirty="0">
                  <a:ea typeface="Segoe UI Black" panose="020B0A02040204020203" pitchFamily="34" charset="0"/>
                  <a:cs typeface="Segoe UI Black" panose="020B0A02040204020203" pitchFamily="34" charset="0"/>
                </a:rPr>
                <a:t>Web Services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-57150" y="2004295"/>
              <a:ext cx="12031436" cy="52976"/>
            </a:xfrm>
            <a:prstGeom prst="line">
              <a:avLst/>
            </a:prstGeom>
            <a:ln w="19050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0120341" y="1383215"/>
              <a:ext cx="1420935" cy="37897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400" b="1" dirty="0">
                  <a:ea typeface="Segoe UI Black" panose="020B0A02040204020203" pitchFamily="34" charset="0"/>
                  <a:cs typeface="Segoe UI Black" panose="020B0A02040204020203" pitchFamily="34" charset="0"/>
                </a:rPr>
                <a:t>Consumption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3409706" y="1505334"/>
              <a:ext cx="363" cy="3990113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065748" y="1505334"/>
              <a:ext cx="16819" cy="3913903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923057" y="1505334"/>
              <a:ext cx="54488" cy="3913903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925823" y="1503747"/>
              <a:ext cx="72252" cy="391549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3" name="Connector: Elbow 62"/>
          <p:cNvCxnSpPr>
            <a:stCxn id="1032" idx="0"/>
            <a:endCxn id="5" idx="0"/>
          </p:cNvCxnSpPr>
          <p:nvPr/>
        </p:nvCxnSpPr>
        <p:spPr>
          <a:xfrm rot="16200000" flipH="1" flipV="1">
            <a:off x="4941434" y="1695745"/>
            <a:ext cx="80110" cy="4369392"/>
          </a:xfrm>
          <a:prstGeom prst="bentConnector3">
            <a:avLst>
              <a:gd name="adj1" fmla="val -1114602"/>
            </a:avLst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" idx="3"/>
            <a:endCxn id="11" idx="1"/>
          </p:cNvCxnSpPr>
          <p:nvPr/>
        </p:nvCxnSpPr>
        <p:spPr>
          <a:xfrm flipV="1">
            <a:off x="3186938" y="4307912"/>
            <a:ext cx="857049" cy="2729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1930400" y="2005643"/>
            <a:ext cx="13469" cy="3994629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8142" y="1903886"/>
            <a:ext cx="1189567" cy="49885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sz="1400" b="1" dirty="0">
                <a:ea typeface="Segoe UI Black" panose="020B0A02040204020203" pitchFamily="34" charset="0"/>
                <a:cs typeface="Segoe UI Black" panose="020B0A02040204020203" pitchFamily="34" charset="0"/>
              </a:rPr>
              <a:t>Data Streaming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38738" y="3872049"/>
            <a:ext cx="914400" cy="914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0533527" y="4859008"/>
            <a:ext cx="900259" cy="1141264"/>
            <a:chOff x="1751166" y="4790711"/>
            <a:chExt cx="900259" cy="1141264"/>
          </a:xfrm>
        </p:grpSpPr>
        <p:sp>
          <p:nvSpPr>
            <p:cNvPr id="56" name="TextBox 55"/>
            <p:cNvSpPr txBox="1"/>
            <p:nvPr/>
          </p:nvSpPr>
          <p:spPr>
            <a:xfrm>
              <a:off x="1751166" y="5433120"/>
              <a:ext cx="900259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F2C81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Power BI</a:t>
              </a:r>
            </a:p>
          </p:txBody>
        </p:sp>
        <p:pic>
          <p:nvPicPr>
            <p:cNvPr id="57" name="Picture 16" descr="http://www.apkmirror.com/wp-content/themes/APKMirror/ap_resize/ap_resize.php?src=http%3A%2F%2Fwww.apkmirror.com%2Fwp-content%2Fuploads%2F2015%2F07%2F559c1518728bc.png&amp;w=96&amp;h=96&amp;q=1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765" y="4790711"/>
              <a:ext cx="721239" cy="721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Connector: Elbow 20"/>
          <p:cNvCxnSpPr>
            <a:stCxn id="7" idx="2"/>
            <a:endCxn id="56" idx="2"/>
          </p:cNvCxnSpPr>
          <p:nvPr/>
        </p:nvCxnSpPr>
        <p:spPr>
          <a:xfrm rot="16200000" flipH="1">
            <a:off x="6428677" y="1445292"/>
            <a:ext cx="891836" cy="8218124"/>
          </a:xfrm>
          <a:prstGeom prst="bentConnector3">
            <a:avLst>
              <a:gd name="adj1" fmla="val 125633"/>
            </a:avLst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622" y="3873199"/>
            <a:ext cx="1453663" cy="1265007"/>
            <a:chOff x="48622" y="3560593"/>
            <a:chExt cx="1453663" cy="12650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28" y="3560593"/>
              <a:ext cx="892613" cy="892613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8622" y="4326745"/>
              <a:ext cx="1453663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Azure Stream Analytics</a:t>
              </a:r>
            </a:p>
          </p:txBody>
        </p:sp>
      </p:grpSp>
      <p:cxnSp>
        <p:nvCxnSpPr>
          <p:cNvPr id="33" name="Straight Arrow Connector 32"/>
          <p:cNvCxnSpPr>
            <a:stCxn id="12" idx="3"/>
            <a:endCxn id="5" idx="1"/>
          </p:cNvCxnSpPr>
          <p:nvPr/>
        </p:nvCxnSpPr>
        <p:spPr>
          <a:xfrm flipV="1">
            <a:off x="1384441" y="4310641"/>
            <a:ext cx="1022207" cy="8865"/>
          </a:xfrm>
          <a:prstGeom prst="straightConnector1">
            <a:avLst/>
          </a:prstGeom>
          <a:ln w="2857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/>
          <p:cNvCxnSpPr>
            <a:stCxn id="1026" idx="2"/>
            <a:endCxn id="56" idx="2"/>
          </p:cNvCxnSpPr>
          <p:nvPr/>
        </p:nvCxnSpPr>
        <p:spPr>
          <a:xfrm rot="16200000" flipH="1">
            <a:off x="7652165" y="2668780"/>
            <a:ext cx="629520" cy="6033464"/>
          </a:xfrm>
          <a:prstGeom prst="bentConnector3">
            <a:avLst>
              <a:gd name="adj1" fmla="val 136313"/>
            </a:avLst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23291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26555" y="289958"/>
            <a:ext cx="1181432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End-to-end solutions with SQL Server R Services</a:t>
            </a: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" y="1437005"/>
            <a:ext cx="9182418" cy="28321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459" y="4195212"/>
            <a:ext cx="8624946" cy="25874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54566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4325292" y="725123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4325292" y="1073950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4325292" y="1422776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548563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903598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624227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4471569" y="4771557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264828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and recent grad’s use it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855446" y="611514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3001721" y="4427814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71569" y="5228719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2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04272" y="3207855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Q&amp;A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470695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553069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R ranks #5 in </a:t>
            </a:r>
            <a:r>
              <a:rPr lang="en-US" sz="4705" b="1" dirty="0">
                <a:solidFill>
                  <a:schemeClr val="bg1"/>
                </a:solidFill>
                <a:hlinkClick r:id="rId3"/>
              </a:rPr>
              <a:t>IEEE Spectrum July 2016  </a:t>
            </a:r>
            <a:endParaRPr lang="en-US" sz="4705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06609" y="1394923"/>
            <a:ext cx="9989244" cy="5382395"/>
            <a:chOff x="564686" y="940879"/>
            <a:chExt cx="10475899" cy="5559808"/>
          </a:xfrm>
        </p:grpSpPr>
        <p:grpSp>
          <p:nvGrpSpPr>
            <p:cNvPr id="6" name="Group 5"/>
            <p:cNvGrpSpPr/>
            <p:nvPr/>
          </p:nvGrpSpPr>
          <p:grpSpPr>
            <a:xfrm>
              <a:off x="564686" y="1552233"/>
              <a:ext cx="10475899" cy="4948454"/>
              <a:chOff x="564686" y="507209"/>
              <a:chExt cx="10475899" cy="494845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13183" y="537944"/>
                <a:ext cx="3127402" cy="491771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686" y="507209"/>
                <a:ext cx="3590925" cy="489473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5611" y="545629"/>
                <a:ext cx="3232577" cy="4863994"/>
              </a:xfrm>
              <a:prstGeom prst="rect">
                <a:avLst/>
              </a:prstGeom>
            </p:spPr>
          </p:pic>
          <p:cxnSp>
            <p:nvCxnSpPr>
              <p:cNvPr id="13" name="Curved Connector 12"/>
              <p:cNvCxnSpPr/>
              <p:nvPr/>
            </p:nvCxnSpPr>
            <p:spPr>
              <a:xfrm>
                <a:off x="7330568" y="1106501"/>
                <a:ext cx="645459" cy="40725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/>
              <p:cNvCxnSpPr/>
              <p:nvPr/>
            </p:nvCxnSpPr>
            <p:spPr>
              <a:xfrm flipV="1">
                <a:off x="7284464" y="1098817"/>
                <a:ext cx="699247" cy="453358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urved Connector 14"/>
              <p:cNvCxnSpPr/>
              <p:nvPr/>
            </p:nvCxnSpPr>
            <p:spPr>
              <a:xfrm>
                <a:off x="7284464" y="1990165"/>
                <a:ext cx="699247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15"/>
              <p:cNvCxnSpPr/>
              <p:nvPr/>
            </p:nvCxnSpPr>
            <p:spPr>
              <a:xfrm flipV="1">
                <a:off x="7207624" y="1990165"/>
                <a:ext cx="776087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/>
              <p:cNvCxnSpPr/>
              <p:nvPr/>
            </p:nvCxnSpPr>
            <p:spPr>
              <a:xfrm>
                <a:off x="6961734" y="2889197"/>
                <a:ext cx="1014293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/>
              <p:cNvCxnSpPr/>
              <p:nvPr/>
            </p:nvCxnSpPr>
            <p:spPr>
              <a:xfrm flipV="1">
                <a:off x="6907946" y="2889197"/>
                <a:ext cx="1068081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6808054" y="3788229"/>
                <a:ext cx="1162749" cy="768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785002" y="4256954"/>
                <a:ext cx="1185801" cy="1536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539113" y="4694945"/>
                <a:ext cx="1436914" cy="2305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989091" y="940879"/>
              <a:ext cx="1250344" cy="6832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2016</a:t>
              </a:r>
              <a:endPara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51712" y="940879"/>
              <a:ext cx="1250344" cy="6832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2015</a:t>
              </a:r>
              <a:endPara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2822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655112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Preferred language by Analytics Pros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555" y="6474030"/>
            <a:ext cx="54598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hlinkClick r:id="rId3"/>
              </a:rPr>
              <a:t>Source</a:t>
            </a:r>
            <a:r>
              <a:rPr lang="en-US" sz="1050" dirty="0">
                <a:hlinkClick r:id="rId3"/>
              </a:rPr>
              <a:t>: SAS, R or Python Survey 2016, by </a:t>
            </a:r>
            <a:r>
              <a:rPr lang="en-US" sz="1050" dirty="0" err="1">
                <a:hlinkClick r:id="rId3"/>
              </a:rPr>
              <a:t>Burtch</a:t>
            </a:r>
            <a:r>
              <a:rPr lang="en-US" sz="1050" dirty="0">
                <a:hlinkClick r:id="rId3"/>
              </a:rPr>
              <a:t> Works</a:t>
            </a:r>
            <a:endParaRPr lang="en-US" sz="1050" dirty="0"/>
          </a:p>
        </p:txBody>
      </p:sp>
      <p:pic>
        <p:nvPicPr>
          <p:cNvPr id="1026" name="Picture 2" descr="Overall Don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65" y="2003817"/>
            <a:ext cx="4256590" cy="4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82383" y="3241979"/>
            <a:ext cx="35128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do you prefer to use: SAS, R, or Python?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4167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Common R use cases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26556" y="1478968"/>
          <a:ext cx="11759926" cy="516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999">
                  <a:extLst>
                    <a:ext uri="{9D8B030D-6E8A-4147-A177-3AD203B41FA5}">
                      <a16:colId xmlns:a16="http://schemas.microsoft.com/office/drawing/2014/main" val="3925515790"/>
                    </a:ext>
                  </a:extLst>
                </a:gridCol>
                <a:gridCol w="2634972">
                  <a:extLst>
                    <a:ext uri="{9D8B030D-6E8A-4147-A177-3AD203B41FA5}">
                      <a16:colId xmlns:a16="http://schemas.microsoft.com/office/drawing/2014/main" val="2928858909"/>
                    </a:ext>
                  </a:extLst>
                </a:gridCol>
                <a:gridCol w="2351985">
                  <a:extLst>
                    <a:ext uri="{9D8B030D-6E8A-4147-A177-3AD203B41FA5}">
                      <a16:colId xmlns:a16="http://schemas.microsoft.com/office/drawing/2014/main" val="3912858100"/>
                    </a:ext>
                  </a:extLst>
                </a:gridCol>
                <a:gridCol w="2351985">
                  <a:extLst>
                    <a:ext uri="{9D8B030D-6E8A-4147-A177-3AD203B41FA5}">
                      <a16:colId xmlns:a16="http://schemas.microsoft.com/office/drawing/2014/main" val="2870487234"/>
                    </a:ext>
                  </a:extLst>
                </a:gridCol>
                <a:gridCol w="2351985">
                  <a:extLst>
                    <a:ext uri="{9D8B030D-6E8A-4147-A177-3AD203B41FA5}">
                      <a16:colId xmlns:a16="http://schemas.microsoft.com/office/drawing/2014/main" val="14986748"/>
                    </a:ext>
                  </a:extLst>
                </a:gridCol>
              </a:tblGrid>
              <a:tr h="7141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Vertical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Sales &amp; Marketing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Finance &amp; Risk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&amp; Channel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Operations &amp; Workforce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2680195036"/>
                  </a:ext>
                </a:extLst>
              </a:tr>
              <a:tr h="1396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Retail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Demand Forecasting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Loyalty Programs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Cross-sell &amp; Upsell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Acquisition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Fraud Detection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Pricing Strategy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Lifetime Customer Value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 Segmentation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Store Location Demographics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Chain Management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Inventory Management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3842808109"/>
                  </a:ext>
                </a:extLst>
              </a:tr>
              <a:tr h="1396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Financial Services 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Churn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Loyalty Programs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Cross-sell &amp; Upsell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Acquisition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Fraud Detection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Risk&amp; Compliance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Loan Defaults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Lifetime Customer Value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Call Center Optimization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 for Performance 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2188053825"/>
                  </a:ext>
                </a:extLst>
              </a:tr>
              <a:tr h="6410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 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Marketing Mix Optimization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Patient Acquisition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Fraud Detection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Bill Collection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Population Health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Patient Demographics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Operational Efficiency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 for Performance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3381985933"/>
                  </a:ext>
                </a:extLst>
              </a:tr>
              <a:tr h="1018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Manufacturing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Demand Forecasting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Marketing mix Optimization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Pricing Strategy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 Risk Management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Chain Optimization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Remote Monitoring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Predictive Maintenance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Asset Management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366802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8690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</p:spTree>
    <p:extLst>
      <p:ext uri="{BB962C8B-B14F-4D97-AF65-F5344CB8AC3E}">
        <p14:creationId xmlns:p14="http://schemas.microsoft.com/office/powerpoint/2010/main" val="1489226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948678" cy="899537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Open source R is not enterprise class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56871" y="4823429"/>
            <a:ext cx="2690052" cy="1269885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7" indent="0" algn="ctr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Inadequacy of Community Support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2" y="1923970"/>
            <a:ext cx="3257550" cy="2533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26" y="1895395"/>
            <a:ext cx="3257550" cy="2562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79" y="1895395"/>
            <a:ext cx="3248025" cy="2543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6" name="Content Placeholder 2"/>
          <p:cNvSpPr txBox="1">
            <a:spLocks/>
          </p:cNvSpPr>
          <p:nvPr/>
        </p:nvSpPr>
        <p:spPr>
          <a:xfrm>
            <a:off x="4750975" y="4823429"/>
            <a:ext cx="2690052" cy="1269885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7" indent="0" algn="ctr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Guaranteed Support Timeliness</a:t>
            </a:r>
          </a:p>
        </p:txBody>
      </p:sp>
      <p:sp>
        <p:nvSpPr>
          <p:cNvPr id="137" name="Content Placeholder 2"/>
          <p:cNvSpPr txBox="1">
            <a:spLocks/>
          </p:cNvSpPr>
          <p:nvPr/>
        </p:nvSpPr>
        <p:spPr>
          <a:xfrm>
            <a:off x="8700565" y="4823429"/>
            <a:ext cx="2690052" cy="1269885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7" indent="0" algn="ctr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No SLAs or Support Models</a:t>
            </a:r>
          </a:p>
        </p:txBody>
      </p:sp>
    </p:spTree>
    <p:extLst>
      <p:ext uri="{BB962C8B-B14F-4D97-AF65-F5344CB8AC3E}">
        <p14:creationId xmlns:p14="http://schemas.microsoft.com/office/powerpoint/2010/main" val="180371717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32653</TotalTime>
  <Words>2186</Words>
  <Application>Microsoft Office PowerPoint</Application>
  <PresentationFormat>Widescreen</PresentationFormat>
  <Paragraphs>466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Microsoft YaHei</vt:lpstr>
      <vt:lpstr>ＭＳ Ｐゴシック</vt:lpstr>
      <vt:lpstr>ＭＳ Ｐゴシック</vt:lpstr>
      <vt:lpstr>Arial</vt:lpstr>
      <vt:lpstr>Calibri</vt:lpstr>
      <vt:lpstr>Calibri Light</vt:lpstr>
      <vt:lpstr>Consolas</vt:lpstr>
      <vt:lpstr>Courier New</vt:lpstr>
      <vt:lpstr>Segoe UI</vt:lpstr>
      <vt:lpstr>Segoe UI Black</vt:lpstr>
      <vt:lpstr>Segoe UI Light</vt:lpstr>
      <vt:lpstr>Segoe UI Semibold</vt:lpstr>
      <vt:lpstr>Symbol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  Scalable Data Analytics Using R: Single Machines to Spark Clusters</vt:lpstr>
      <vt:lpstr>Tutorial Outline</vt:lpstr>
      <vt:lpstr>Introduction</vt:lpstr>
      <vt:lpstr>PowerPoint Presentation</vt:lpstr>
      <vt:lpstr>R ranks #5 in IEEE Spectrum July 2016  </vt:lpstr>
      <vt:lpstr>Preferred language by Analytics Pros</vt:lpstr>
      <vt:lpstr>Common R use cases</vt:lpstr>
      <vt:lpstr>R adoption is on a Tear</vt:lpstr>
      <vt:lpstr>Open source R is not enterprise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Server: scale-out R, Enterprise Class! </vt:lpstr>
      <vt:lpstr>Parallelized &amp; Distributed Analytics </vt:lpstr>
      <vt:lpstr>Portable across multiple platforms </vt:lpstr>
      <vt:lpstr>ScaleR: parallel + Big Data </vt:lpstr>
      <vt:lpstr>PowerPoint Presentation</vt:lpstr>
      <vt:lpstr>PowerPoint Presentation</vt:lpstr>
      <vt:lpstr>PowerPoint Presentation</vt:lpstr>
      <vt:lpstr>PowerPoint Presentation</vt:lpstr>
      <vt:lpstr>Hands-on tutorial</vt:lpstr>
      <vt:lpstr>PowerPoint Presentation</vt:lpstr>
      <vt:lpstr>Practical examples and case studies</vt:lpstr>
      <vt:lpstr>PowerPoint Presentation</vt:lpstr>
      <vt:lpstr>Overview of open libraries of R templates</vt:lpstr>
      <vt:lpstr>Cortana Intelligence Gallery</vt:lpstr>
      <vt:lpstr>An end-to-end solution with R Server and Spark</vt:lpstr>
      <vt:lpstr>Scale on big data - R Server + Azure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Katherine Zhao</cp:lastModifiedBy>
  <cp:revision>1855</cp:revision>
  <dcterms:created xsi:type="dcterms:W3CDTF">2016-06-20T13:42:40Z</dcterms:created>
  <dcterms:modified xsi:type="dcterms:W3CDTF">2016-08-17T13:53:45Z</dcterms:modified>
</cp:coreProperties>
</file>